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73" r:id="rId3"/>
    <p:sldId id="270" r:id="rId4"/>
    <p:sldId id="257" r:id="rId5"/>
    <p:sldId id="258" r:id="rId6"/>
    <p:sldId id="259" r:id="rId7"/>
    <p:sldId id="261" r:id="rId8"/>
    <p:sldId id="294" r:id="rId9"/>
    <p:sldId id="295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7" r:id="rId19"/>
    <p:sldId id="278" r:id="rId20"/>
    <p:sldId id="293" r:id="rId21"/>
    <p:sldId id="279" r:id="rId22"/>
    <p:sldId id="281" r:id="rId23"/>
    <p:sldId id="282" r:id="rId24"/>
    <p:sldId id="296" r:id="rId25"/>
    <p:sldId id="297" r:id="rId26"/>
    <p:sldId id="301" r:id="rId27"/>
    <p:sldId id="298" r:id="rId28"/>
    <p:sldId id="299" r:id="rId29"/>
    <p:sldId id="300" r:id="rId30"/>
    <p:sldId id="283" r:id="rId31"/>
    <p:sldId id="284" r:id="rId32"/>
    <p:sldId id="302" r:id="rId33"/>
    <p:sldId id="285" r:id="rId34"/>
    <p:sldId id="286" r:id="rId35"/>
    <p:sldId id="287" r:id="rId36"/>
    <p:sldId id="288" r:id="rId37"/>
    <p:sldId id="289" r:id="rId38"/>
    <p:sldId id="303" r:id="rId39"/>
    <p:sldId id="290" r:id="rId40"/>
    <p:sldId id="291" r:id="rId41"/>
    <p:sldId id="29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6600"/>
    <a:srgbClr val="AA08AA"/>
    <a:srgbClr val="A90996"/>
    <a:srgbClr val="B0A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529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8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0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820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870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44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7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0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62830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7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6D891D3-A409-4E88-A481-C95D91A2D9E5}" type="datetimeFigureOut">
              <a:rPr lang="en-US" smtClean="0"/>
              <a:t>2021-07-16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98AB82-05D4-4D73-880F-3A9B8903D5F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891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Operation Sequence for Pole 2 Deblock AND </a:t>
            </a:r>
            <a:br>
              <a:rPr lang="en-US" sz="5400" dirty="0" smtClean="0"/>
            </a:br>
            <a:r>
              <a:rPr lang="en-US" sz="5400" dirty="0" smtClean="0"/>
              <a:t>Breaker/Filter/Line Maintenance 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14 July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00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771" y="382385"/>
            <a:ext cx="10853158" cy="1492132"/>
          </a:xfrm>
        </p:spPr>
        <p:txBody>
          <a:bodyPr/>
          <a:lstStyle/>
          <a:p>
            <a:r>
              <a:rPr lang="en-US" dirty="0" smtClean="0"/>
              <a:t>Pole 2 deblock: 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858" y="1345278"/>
            <a:ext cx="10178322" cy="35935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Open Valve Hall Earth Switches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Open U2E1, U2E2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Open U2E3, U2E4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9" t="55033" r="21786" b="9468"/>
          <a:stretch/>
        </p:blipFill>
        <p:spPr>
          <a:xfrm>
            <a:off x="2559185" y="2837205"/>
            <a:ext cx="2021361" cy="3656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21" y="2831874"/>
            <a:ext cx="2064389" cy="36619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5035319" y="3862699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8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858" y="382385"/>
            <a:ext cx="11006983" cy="1492132"/>
          </a:xfrm>
        </p:spPr>
        <p:txBody>
          <a:bodyPr/>
          <a:lstStyle/>
          <a:p>
            <a:r>
              <a:rPr lang="en-US" dirty="0"/>
              <a:t>Pole 2 </a:t>
            </a:r>
            <a:r>
              <a:rPr lang="en-US" dirty="0" smtClean="0"/>
              <a:t>deblock: 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037" y="1448513"/>
            <a:ext cx="10178322" cy="143142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2. Connect DC Filter 1 and 2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Open F2E11, F2E12, F2E13, F2E14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Close WF2Q11, WF2Q12, WF2Q13, </a:t>
            </a:r>
            <a:r>
              <a:rPr lang="en-US" b="1" dirty="0" smtClean="0">
                <a:solidFill>
                  <a:schemeClr val="tx1"/>
                </a:solidFill>
              </a:rPr>
              <a:t>WF2Q14 (Automatic)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0" t="57991" r="33514" b="10208"/>
          <a:stretch/>
        </p:blipFill>
        <p:spPr>
          <a:xfrm>
            <a:off x="2273182" y="3197477"/>
            <a:ext cx="2546647" cy="33436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535" y="3197477"/>
            <a:ext cx="2438400" cy="312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5144568" y="4067798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44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133" y="382385"/>
            <a:ext cx="10767701" cy="1492132"/>
          </a:xfrm>
        </p:spPr>
        <p:txBody>
          <a:bodyPr/>
          <a:lstStyle/>
          <a:p>
            <a:r>
              <a:rPr lang="en-US" dirty="0"/>
              <a:t>Pole 2 </a:t>
            </a:r>
            <a:r>
              <a:rPr lang="en-US" dirty="0" smtClean="0"/>
              <a:t>deblock: </a:t>
            </a:r>
            <a:r>
              <a:rPr lang="en-US" dirty="0"/>
              <a:t>Step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858" y="1367328"/>
            <a:ext cx="10178322" cy="38884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3. Close Pole 2 Neutral Bus Switches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Close WN2Q11, WN2Q12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CloseWN2Q1 (Automatic)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3" t="35249" r="56581" b="31840"/>
          <a:stretch/>
        </p:blipFill>
        <p:spPr>
          <a:xfrm>
            <a:off x="1191858" y="2787310"/>
            <a:ext cx="4495831" cy="28277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95" y="2787310"/>
            <a:ext cx="4576385" cy="28277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ight Arrow 8"/>
          <p:cNvSpPr/>
          <p:nvPr/>
        </p:nvSpPr>
        <p:spPr>
          <a:xfrm>
            <a:off x="5161842" y="3594283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7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766" y="382385"/>
            <a:ext cx="10810430" cy="1492132"/>
          </a:xfrm>
        </p:spPr>
        <p:txBody>
          <a:bodyPr/>
          <a:lstStyle/>
          <a:p>
            <a:r>
              <a:rPr lang="en-US" dirty="0"/>
              <a:t>Pole 2 </a:t>
            </a:r>
            <a:r>
              <a:rPr lang="en-US" dirty="0" smtClean="0"/>
              <a:t>deblock: </a:t>
            </a:r>
            <a:r>
              <a:rPr lang="en-US" dirty="0"/>
              <a:t>Step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399" y="1572426"/>
            <a:ext cx="10178322" cy="338422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4. Close Pole 2 Bus Switch WP2Q11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33" y="2473072"/>
            <a:ext cx="3511432" cy="32188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385" y="2473072"/>
            <a:ext cx="3497777" cy="32188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ight Arrow 8"/>
          <p:cNvSpPr/>
          <p:nvPr/>
        </p:nvSpPr>
        <p:spPr>
          <a:xfrm>
            <a:off x="5294298" y="3093577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1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312" y="382385"/>
            <a:ext cx="10724972" cy="1492132"/>
          </a:xfrm>
        </p:spPr>
        <p:txBody>
          <a:bodyPr/>
          <a:lstStyle/>
          <a:p>
            <a:r>
              <a:rPr lang="en-US" dirty="0"/>
              <a:t>Pole 2 deblock : Step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923" y="1303235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5. Close Pole 2 Converter Transformer B.B. 1 and B.B. II Isolators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8" t="7148" r="44707" b="8516"/>
          <a:stretch/>
        </p:blipFill>
        <p:spPr>
          <a:xfrm>
            <a:off x="3023840" y="1855377"/>
            <a:ext cx="1230594" cy="4819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103" y="1874517"/>
            <a:ext cx="1257300" cy="4781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5234504" y="3444041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4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312" y="382385"/>
            <a:ext cx="10724972" cy="1492132"/>
          </a:xfrm>
        </p:spPr>
        <p:txBody>
          <a:bodyPr/>
          <a:lstStyle/>
          <a:p>
            <a:r>
              <a:rPr lang="en-US" dirty="0"/>
              <a:t>Pole 2 deblock : Step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923" y="1303235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6</a:t>
            </a:r>
            <a:r>
              <a:rPr lang="en-US" b="1" dirty="0" smtClean="0">
                <a:solidFill>
                  <a:schemeClr val="tx1"/>
                </a:solidFill>
              </a:rPr>
              <a:t>. Close B.B. 1I Breaker B3Q2 to Energize </a:t>
            </a:r>
            <a:r>
              <a:rPr lang="en-US" b="1" dirty="0">
                <a:solidFill>
                  <a:schemeClr val="tx1"/>
                </a:solidFill>
              </a:rPr>
              <a:t>Pole 2 Converter Transformer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837785" y="3330766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74" y="1788047"/>
            <a:ext cx="1257300" cy="4781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325" y="1774028"/>
            <a:ext cx="1228725" cy="47720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288" y="2795367"/>
            <a:ext cx="2172195" cy="27293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1793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312" y="382385"/>
            <a:ext cx="10724972" cy="1492132"/>
          </a:xfrm>
        </p:spPr>
        <p:txBody>
          <a:bodyPr/>
          <a:lstStyle/>
          <a:p>
            <a:r>
              <a:rPr lang="en-US" dirty="0"/>
              <a:t>Pole 2 deblock : Step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923" y="1303235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7. Close Pole 2 Converter Transformer B.B. 1 Breaker B3Q3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233320" y="3305129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2" y="1781135"/>
            <a:ext cx="1228725" cy="47720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802" y="1781135"/>
            <a:ext cx="1228725" cy="4819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9316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765" y="382385"/>
            <a:ext cx="10690789" cy="1492132"/>
          </a:xfrm>
        </p:spPr>
        <p:txBody>
          <a:bodyPr/>
          <a:lstStyle/>
          <a:p>
            <a:r>
              <a:rPr lang="en-US" dirty="0"/>
              <a:t>Pole 2 deblock : Step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583" y="1380147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8. Master Station will Deblock Pole 2 Valve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000646" y="3279492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77" y="2094611"/>
            <a:ext cx="3434862" cy="43158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83" y="2094611"/>
            <a:ext cx="4092716" cy="42983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8213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2038" y="2758115"/>
            <a:ext cx="10178322" cy="1492132"/>
          </a:xfrm>
        </p:spPr>
        <p:txBody>
          <a:bodyPr/>
          <a:lstStyle/>
          <a:p>
            <a:pPr algn="ctr"/>
            <a:r>
              <a:rPr lang="en-US" smtClean="0"/>
              <a:t>F1B1 </a:t>
            </a:r>
            <a:r>
              <a:rPr lang="en-US" dirty="0" smtClean="0"/>
              <a:t>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2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State: AC Filter Yard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89" y="2062863"/>
            <a:ext cx="7059711" cy="45077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32826"/>
              </p:ext>
            </p:extLst>
          </p:nvPr>
        </p:nvGraphicFramePr>
        <p:xfrm>
          <a:off x="1091474" y="2896879"/>
          <a:ext cx="3053806" cy="283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6903"/>
                <a:gridCol w="152690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ACF F1B1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Disconnected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Breaker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F1B1Q1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OPEN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Isolator F1B1Q11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Earthing Switches F1B1E11, F1B1E12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OPEN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98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Operation Sequence for</a:t>
            </a:r>
          </a:p>
          <a:p>
            <a:pPr marL="457200" indent="-457200"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Pole </a:t>
            </a:r>
            <a:r>
              <a:rPr lang="en-US" b="1" dirty="0" smtClean="0">
                <a:solidFill>
                  <a:schemeClr val="tx1"/>
                </a:solidFill>
              </a:rPr>
              <a:t>2 Deblock</a:t>
            </a:r>
          </a:p>
          <a:p>
            <a:pPr marL="457200" indent="-457200"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F1B1 Maintenance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B1Q1 </a:t>
            </a:r>
            <a:r>
              <a:rPr lang="en-US" b="1" dirty="0" smtClean="0">
                <a:solidFill>
                  <a:schemeClr val="tx1"/>
                </a:solidFill>
              </a:rPr>
              <a:t>Maintenance</a:t>
            </a:r>
            <a:endParaRPr lang="en-US" b="1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Lahore </a:t>
            </a:r>
            <a:r>
              <a:rPr lang="en-US" b="1" dirty="0" smtClean="0">
                <a:solidFill>
                  <a:schemeClr val="tx1"/>
                </a:solidFill>
              </a:rPr>
              <a:t>South-I Line </a:t>
            </a:r>
            <a:r>
              <a:rPr lang="en-US" b="1" dirty="0" smtClean="0">
                <a:solidFill>
                  <a:schemeClr val="tx1"/>
                </a:solidFill>
              </a:rPr>
              <a:t>Maintenance</a:t>
            </a:r>
          </a:p>
          <a:p>
            <a:pPr marL="457200" indent="-457200"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132kV </a:t>
            </a:r>
            <a:r>
              <a:rPr lang="en-US" b="1" dirty="0" smtClean="0">
                <a:solidFill>
                  <a:schemeClr val="tx1"/>
                </a:solidFill>
              </a:rPr>
              <a:t>Line </a:t>
            </a:r>
            <a:r>
              <a:rPr lang="en-US" b="1" dirty="0" smtClean="0">
                <a:solidFill>
                  <a:schemeClr val="tx1"/>
                </a:solidFill>
              </a:rPr>
              <a:t>2 Maintenance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7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Interlocking Conditions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773848"/>
              </p:ext>
            </p:extLst>
          </p:nvPr>
        </p:nvGraphicFramePr>
        <p:xfrm>
          <a:off x="1341121" y="2066655"/>
          <a:ext cx="6731724" cy="35845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351313"/>
                <a:gridCol w="923109"/>
                <a:gridCol w="3457302"/>
              </a:tblGrid>
              <a:tr h="56242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Operation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Conditions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Isolator F1B1Q11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F1BB1E-1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OPEN, </a:t>
                      </a:r>
                      <a:r>
                        <a:rPr lang="en-US" sz="1600" spc="-5" dirty="0" smtClean="0">
                          <a:effectLst/>
                          <a:latin typeface="+mn-lt"/>
                        </a:rPr>
                        <a:t>F1BB1E-2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endParaRPr lang="en-US" sz="1600" spc="-5" dirty="0" smtClean="0">
                        <a:solidFill>
                          <a:srgbClr val="00B050"/>
                        </a:solidFill>
                        <a:effectLst/>
                        <a:latin typeface="+mn-lt"/>
                        <a:sym typeface="Symbol" panose="05050102010706020507" pitchFamily="18" charset="2"/>
                      </a:endParaRPr>
                    </a:p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F1B1E11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OPEN, </a:t>
                      </a:r>
                      <a:r>
                        <a:rPr lang="en-US" sz="1600" spc="-5" dirty="0" smtClean="0">
                          <a:effectLst/>
                          <a:latin typeface="+mn-lt"/>
                        </a:rPr>
                        <a:t>F1B1E12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endParaRPr lang="en-US" sz="1600" spc="-5" dirty="0" smtClean="0">
                        <a:solidFill>
                          <a:srgbClr val="00B050"/>
                        </a:solidFill>
                        <a:effectLst/>
                        <a:latin typeface="+mn-lt"/>
                        <a:sym typeface="Symbol" panose="05050102010706020507" pitchFamily="18" charset="2"/>
                      </a:endParaRPr>
                    </a:p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F1B1Q1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F1B1Q1</a:t>
                      </a:r>
                      <a:r>
                        <a:rPr lang="en-US" sz="16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 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Circuit Breaker F1B1Q1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F1B1Q11 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CLOSED</a:t>
                      </a:r>
                      <a:endParaRPr lang="en-US" sz="1600" spc="-5" dirty="0" smtClean="0">
                        <a:solidFill>
                          <a:srgbClr val="FF0000"/>
                        </a:solidFill>
                        <a:effectLst/>
                        <a:latin typeface="+mn-lt"/>
                        <a:sym typeface="Symbol" panose="05050102010706020507" pitchFamily="18" charset="2"/>
                      </a:endParaRPr>
                    </a:p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SC </a:t>
                      </a:r>
                      <a:r>
                        <a:rPr lang="en-US" sz="1600" spc="-5" dirty="0">
                          <a:effectLst/>
                          <a:latin typeface="+mn-lt"/>
                        </a:rPr>
                        <a:t>end of discharge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Earthing Switch F1B1E11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F1B1Q11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Earthing Switch F1B1E12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F1B1Q11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r>
                        <a:rPr lang="en-US" sz="1600" spc="-5" dirty="0" smtClean="0">
                          <a:effectLst/>
                          <a:latin typeface="+mn-lt"/>
                        </a:rPr>
                        <a:t> &gt; 420s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40980" r="74569" b="12075"/>
          <a:stretch/>
        </p:blipFill>
        <p:spPr>
          <a:xfrm>
            <a:off x="8291558" y="1874517"/>
            <a:ext cx="3030583" cy="4024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2433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F1B1 Maintenance</a:t>
            </a:r>
            <a:r>
              <a:rPr lang="en-US" dirty="0"/>
              <a:t>: Step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40980" r="74569" b="12075"/>
          <a:stretch/>
        </p:blipFill>
        <p:spPr>
          <a:xfrm>
            <a:off x="4825547" y="1995043"/>
            <a:ext cx="3030583" cy="4024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352547" y="1245326"/>
            <a:ext cx="370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 Open F1B1Q1 (Already Open)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18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F1B1 Maintenance</a:t>
            </a:r>
            <a:r>
              <a:rPr lang="en-US" dirty="0"/>
              <a:t>: Step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40980" r="74569" b="12075"/>
          <a:stretch/>
        </p:blipFill>
        <p:spPr>
          <a:xfrm>
            <a:off x="1854925" y="2177922"/>
            <a:ext cx="3030583" cy="4024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352547" y="1245326"/>
            <a:ext cx="30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2. Open Isolator F1B1Q11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465" y="2177922"/>
            <a:ext cx="2971800" cy="3971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5166222" y="3339312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F1B1 Maintenance</a:t>
            </a:r>
            <a:r>
              <a:rPr lang="en-US" dirty="0"/>
              <a:t>: Step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1678" y="1306286"/>
            <a:ext cx="557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r>
              <a:rPr lang="en-US" b="1" dirty="0" smtClean="0"/>
              <a:t>. Close Earthing Switches F1B1E11 and F1B1E12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11" y="2177922"/>
            <a:ext cx="2971800" cy="3971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15" y="2225547"/>
            <a:ext cx="2971800" cy="3924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5173298" y="3269643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11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2038" y="2758115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B1Q1 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74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State: AC Yard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51134" y="2726417"/>
          <a:ext cx="3007038" cy="29017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4267"/>
                <a:gridCol w="1442771"/>
              </a:tblGrid>
              <a:tr h="556306">
                <a:tc>
                  <a:txBody>
                    <a:bodyPr/>
                    <a:lstStyle/>
                    <a:p>
                      <a:r>
                        <a:rPr lang="en-US" dirty="0" smtClean="0"/>
                        <a:t>Pole 1 Transformer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Connected</a:t>
                      </a:r>
                      <a:endParaRPr lang="en-US" dirty="0"/>
                    </a:p>
                  </a:txBody>
                  <a:tcPr/>
                </a:tc>
              </a:tr>
              <a:tr h="707167">
                <a:tc>
                  <a:txBody>
                    <a:bodyPr/>
                    <a:lstStyle/>
                    <a:p>
                      <a:r>
                        <a:rPr lang="en-US" dirty="0" smtClean="0"/>
                        <a:t>B.B. Breakers B1Q1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56306">
                <a:tc>
                  <a:txBody>
                    <a:bodyPr/>
                    <a:lstStyle/>
                    <a:p>
                      <a:r>
                        <a:rPr lang="en-US" dirty="0" smtClean="0"/>
                        <a:t>Isolators</a:t>
                      </a:r>
                      <a:r>
                        <a:rPr lang="en-US" baseline="0" dirty="0" smtClean="0"/>
                        <a:t> B1Q11, B1Q12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CLOSED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56306">
                <a:tc>
                  <a:txBody>
                    <a:bodyPr/>
                    <a:lstStyle/>
                    <a:p>
                      <a:r>
                        <a:rPr lang="en-US" dirty="0" smtClean="0"/>
                        <a:t>Earth Switches B1E11, B1E12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OPEN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93" y="1796030"/>
            <a:ext cx="7423103" cy="47625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10202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Interlocking Conditions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88339"/>
              </p:ext>
            </p:extLst>
          </p:nvPr>
        </p:nvGraphicFramePr>
        <p:xfrm>
          <a:off x="1341121" y="2066655"/>
          <a:ext cx="6731724" cy="273978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351313"/>
                <a:gridCol w="923109"/>
                <a:gridCol w="3457302"/>
              </a:tblGrid>
              <a:tr h="56242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Operation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Conditions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Isolator B1Q11, B1Q12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B1Q1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B1Q1</a:t>
                      </a:r>
                      <a:r>
                        <a:rPr lang="en-US" sz="16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 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Circuit Breaker B1Q1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B1Q11 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CLOSED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B1Q12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CLOSED</a:t>
                      </a:r>
                      <a:endParaRPr lang="en-US" sz="1600" spc="-5" dirty="0" smtClean="0">
                        <a:solidFill>
                          <a:srgbClr val="FF0000"/>
                        </a:solidFill>
                        <a:effectLst/>
                        <a:latin typeface="+mn-lt"/>
                        <a:sym typeface="Symbol" panose="05050102010706020507" pitchFamily="18" charset="2"/>
                      </a:endParaRPr>
                    </a:p>
                  </a:txBody>
                  <a:tcPr marL="68580" marR="68580" marT="0" marB="0"/>
                </a:tc>
              </a:tr>
              <a:tr h="350529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Earthing Switch B1E11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B1Q11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B1Q12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Earthing Switch B1E12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B1Q11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B1Q12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OPEN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7252" r="70890" b="8339"/>
          <a:stretch/>
        </p:blipFill>
        <p:spPr>
          <a:xfrm>
            <a:off x="9099077" y="1506807"/>
            <a:ext cx="1439966" cy="4759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17658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B1Q1 Maintenance: Step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7252" r="70890" b="8339"/>
          <a:stretch/>
        </p:blipFill>
        <p:spPr>
          <a:xfrm>
            <a:off x="3029203" y="1874517"/>
            <a:ext cx="1439966" cy="47596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251678" y="1334270"/>
            <a:ext cx="583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Open Circuit Breaker B1Q1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41" y="1871649"/>
            <a:ext cx="1466850" cy="4762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5488440" y="3262400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96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B1Q1 Maintenance: Step 2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4526" y="1317177"/>
            <a:ext cx="410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Open Isolators B1Q11 and B1Q12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86" y="1874517"/>
            <a:ext cx="1466850" cy="4762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619" y="1874517"/>
            <a:ext cx="1438275" cy="4686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Right Arrow 7"/>
          <p:cNvSpPr/>
          <p:nvPr/>
        </p:nvSpPr>
        <p:spPr>
          <a:xfrm>
            <a:off x="5453663" y="3288037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19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B1Q1 Maintenance: Step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678" y="1346579"/>
            <a:ext cx="714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r>
              <a:rPr lang="en-US" b="1" dirty="0" smtClean="0"/>
              <a:t>. Close Earthing Switches B1E11 and B1E12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00" y="1959975"/>
            <a:ext cx="1438275" cy="4686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228" y="1926637"/>
            <a:ext cx="1419225" cy="4752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Right Arrow 7"/>
          <p:cNvSpPr/>
          <p:nvPr/>
        </p:nvSpPr>
        <p:spPr>
          <a:xfrm>
            <a:off x="5237637" y="3339312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1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7495" y="2817937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Pole 2 Deblock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3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2038" y="2758115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Lahore SOUTH-I Line 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22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State: AC Yard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16475"/>
              </p:ext>
            </p:extLst>
          </p:nvPr>
        </p:nvGraphicFramePr>
        <p:xfrm>
          <a:off x="1033716" y="2452097"/>
          <a:ext cx="3137689" cy="34503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7861"/>
                <a:gridCol w="1349828"/>
              </a:tblGrid>
              <a:tr h="556306">
                <a:tc>
                  <a:txBody>
                    <a:bodyPr/>
                    <a:lstStyle/>
                    <a:p>
                      <a:r>
                        <a:rPr lang="en-US" dirty="0" smtClean="0"/>
                        <a:t>Lahore South 1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Connected</a:t>
                      </a:r>
                      <a:endParaRPr lang="en-US" dirty="0"/>
                    </a:p>
                  </a:txBody>
                  <a:tcPr/>
                </a:tc>
              </a:tr>
              <a:tr h="707167">
                <a:tc>
                  <a:txBody>
                    <a:bodyPr/>
                    <a:lstStyle/>
                    <a:p>
                      <a:r>
                        <a:rPr lang="en-US" dirty="0" smtClean="0"/>
                        <a:t>B.B. Breakers B2Q1, B2Q3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56306">
                <a:tc>
                  <a:txBody>
                    <a:bodyPr/>
                    <a:lstStyle/>
                    <a:p>
                      <a:r>
                        <a:rPr lang="en-US" dirty="0" smtClean="0"/>
                        <a:t>Isolators</a:t>
                      </a:r>
                      <a:r>
                        <a:rPr lang="en-US" baseline="0" dirty="0" smtClean="0"/>
                        <a:t> B2Q10, B2Q11,B2Q12, B2Q31,B2Q32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CLOSED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56306">
                <a:tc>
                  <a:txBody>
                    <a:bodyPr/>
                    <a:lstStyle/>
                    <a:p>
                      <a:r>
                        <a:rPr lang="en-US" dirty="0" smtClean="0"/>
                        <a:t>Earth Switches B2E10, </a:t>
                      </a:r>
                      <a:r>
                        <a:rPr lang="en-US" baseline="0" dirty="0" smtClean="0"/>
                        <a:t>B2E30,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B2E11</a:t>
                      </a:r>
                      <a:r>
                        <a:rPr lang="en-US" dirty="0" smtClean="0"/>
                        <a:t>, B2E12,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B2E31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smtClean="0"/>
                        <a:t>B2E32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OPEN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93" y="1796030"/>
            <a:ext cx="7423103" cy="47625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4579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Interlocking Conditions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52338"/>
              </p:ext>
            </p:extLst>
          </p:nvPr>
        </p:nvGraphicFramePr>
        <p:xfrm>
          <a:off x="1680755" y="1722572"/>
          <a:ext cx="6731724" cy="421608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64822"/>
                <a:gridCol w="940526"/>
                <a:gridCol w="3126376"/>
              </a:tblGrid>
              <a:tr h="56242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Operation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Conditions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Isolator B2Q11, B2Q12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B2Q1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B2Q1</a:t>
                      </a:r>
                      <a:r>
                        <a:rPr lang="en-US" sz="16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 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Isolator </a:t>
                      </a:r>
                      <a:r>
                        <a:rPr lang="en-US" sz="1600" spc="-5" dirty="0" smtClean="0">
                          <a:effectLst/>
                          <a:latin typeface="+mn-lt"/>
                        </a:rPr>
                        <a:t>B2Q31</a:t>
                      </a:r>
                      <a:r>
                        <a:rPr lang="en-US" sz="1600" spc="-5" dirty="0" smtClean="0"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spc="-5" dirty="0" smtClean="0">
                          <a:effectLst/>
                          <a:latin typeface="+mn-lt"/>
                        </a:rPr>
                        <a:t>B2Q32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B2Q3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B2Q3</a:t>
                      </a:r>
                      <a:r>
                        <a:rPr lang="en-US" sz="16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Circuit Breaker B2Q1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B2Q11 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CLOSED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B2Q12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CLOSED</a:t>
                      </a:r>
                      <a:endParaRPr lang="en-US" sz="1600" spc="-5" dirty="0" smtClean="0">
                        <a:solidFill>
                          <a:srgbClr val="FF0000"/>
                        </a:solidFill>
                        <a:effectLst/>
                        <a:latin typeface="+mn-lt"/>
                        <a:sym typeface="Symbol" panose="05050102010706020507" pitchFamily="18" charset="2"/>
                      </a:endParaRPr>
                    </a:p>
                  </a:txBody>
                  <a:tcPr marL="68580" marR="68580" marT="0" marB="0"/>
                </a:tc>
              </a:tr>
              <a:tr h="350529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Circuit Breaker </a:t>
                      </a:r>
                      <a:r>
                        <a:rPr lang="en-US" sz="1600" spc="-5" dirty="0" smtClean="0">
                          <a:effectLst/>
                          <a:latin typeface="+mn-lt"/>
                        </a:rPr>
                        <a:t>B2Q3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B2Q31 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CLOSED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B2Q32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CLOSED</a:t>
                      </a:r>
                      <a:endParaRPr lang="en-US" sz="1600" spc="-5" dirty="0" smtClean="0">
                        <a:solidFill>
                          <a:srgbClr val="FF0000"/>
                        </a:solidFill>
                        <a:effectLst/>
                        <a:latin typeface="+mn-lt"/>
                        <a:sym typeface="Symbol" panose="05050102010706020507" pitchFamily="18" charset="2"/>
                      </a:endParaRPr>
                    </a:p>
                  </a:txBody>
                  <a:tcPr marL="68580" marR="68580" marT="0" marB="0"/>
                </a:tc>
              </a:tr>
              <a:tr h="350529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Earthing Switch B2E11, B2E12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B2Q11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B2Q12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Earthing Switch B2E31, B2E32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B2Q31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B2Q32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OPEN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6664" r="57937" b="9258"/>
          <a:stretch/>
        </p:blipFill>
        <p:spPr>
          <a:xfrm>
            <a:off x="9085461" y="1351328"/>
            <a:ext cx="1314667" cy="49585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0298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Lahore </a:t>
            </a:r>
            <a:r>
              <a:rPr lang="en-US" dirty="0" smtClean="0"/>
              <a:t>S-I Maintenance</a:t>
            </a:r>
            <a:r>
              <a:rPr lang="en-US" dirty="0"/>
              <a:t>: Step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6664" r="57937" b="9258"/>
          <a:stretch/>
        </p:blipFill>
        <p:spPr>
          <a:xfrm>
            <a:off x="2876250" y="1690963"/>
            <a:ext cx="1314667" cy="49585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251678" y="1198120"/>
            <a:ext cx="466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 Open Circuit Breakers B2Q1 and B2Q3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91" y="1690963"/>
            <a:ext cx="1285875" cy="49339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5323139" y="3112888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30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Lahore S-I Maintenance: Step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678" y="1198120"/>
            <a:ext cx="573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Open Circuit Isolators B2Q12, B2Q31 and B2Q10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13" y="1664837"/>
            <a:ext cx="1285875" cy="49339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5323139" y="3112888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319" y="1664837"/>
            <a:ext cx="1295400" cy="49244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14625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Lahore S-I Maintenance: Step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678" y="1198120"/>
            <a:ext cx="894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r>
              <a:rPr lang="en-US" b="1" dirty="0" smtClean="0"/>
              <a:t>. Contact Lahore South I Station. After permission, close Earthing Switch B2E30</a:t>
            </a:r>
            <a:endParaRPr lang="en-US" b="1" dirty="0"/>
          </a:p>
        </p:txBody>
      </p:sp>
      <p:sp>
        <p:nvSpPr>
          <p:cNvPr id="7" name="Right Arrow 6"/>
          <p:cNvSpPr/>
          <p:nvPr/>
        </p:nvSpPr>
        <p:spPr>
          <a:xfrm>
            <a:off x="5323139" y="3112888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58" y="1673546"/>
            <a:ext cx="1295400" cy="49244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237" y="1673546"/>
            <a:ext cx="1304925" cy="4943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710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2038" y="2758115"/>
            <a:ext cx="10178322" cy="1492132"/>
          </a:xfrm>
        </p:spPr>
        <p:txBody>
          <a:bodyPr/>
          <a:lstStyle/>
          <a:p>
            <a:pPr algn="ctr"/>
            <a:r>
              <a:rPr lang="en-US" dirty="0" smtClean="0"/>
              <a:t>132 kV Line 2 Maintenance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8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State: SPC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79" y="1750422"/>
            <a:ext cx="6983621" cy="44818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146686"/>
              </p:ext>
            </p:extLst>
          </p:nvPr>
        </p:nvGraphicFramePr>
        <p:xfrm>
          <a:off x="1352731" y="2843279"/>
          <a:ext cx="2783840" cy="229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8515"/>
                <a:gridCol w="12453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132 kV Line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Breaker E2Q1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Isolators E2Q10,</a:t>
                      </a:r>
                      <a:r>
                        <a:rPr lang="en-US" baseline="0" dirty="0" smtClean="0"/>
                        <a:t>E2Q11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Earthing Switches E2E10, E2E11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OPEN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724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Interlocking Conditions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08583"/>
              </p:ext>
            </p:extLst>
          </p:nvPr>
        </p:nvGraphicFramePr>
        <p:xfrm>
          <a:off x="1367247" y="1825870"/>
          <a:ext cx="4545873" cy="3516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33599"/>
                <a:gridCol w="766354"/>
                <a:gridCol w="1645920"/>
              </a:tblGrid>
              <a:tr h="562428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Operation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Conditions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Isolator E2Q11, E2Q12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E2Q1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87621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E2Q1</a:t>
                      </a:r>
                      <a:r>
                        <a:rPr lang="en-US" sz="1600" baseline="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 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Circuit Breaker E2Q1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E2Q11 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CLOSED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E2Q12</a:t>
                      </a:r>
                      <a:r>
                        <a:rPr lang="en-US" sz="16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CLOSED</a:t>
                      </a:r>
                      <a:endParaRPr lang="en-US" sz="1600" spc="-5" dirty="0" smtClean="0">
                        <a:solidFill>
                          <a:srgbClr val="FF0000"/>
                        </a:solidFill>
                        <a:effectLst/>
                        <a:latin typeface="+mn-lt"/>
                        <a:sym typeface="Symbol" panose="05050102010706020507" pitchFamily="18" charset="2"/>
                      </a:endParaRPr>
                    </a:p>
                  </a:txBody>
                  <a:tcPr marL="68580" marR="68580" marT="0" marB="0"/>
                </a:tc>
              </a:tr>
              <a:tr h="350529">
                <a:tc vMerge="1"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Earthing Switch E2E10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E2Q11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E2Q12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OPEN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505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Earthing Switch E2E11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SimSun" panose="02010600030101010101" pitchFamily="2" charset="-122"/>
                        </a:rPr>
                        <a:t>CLOSE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E2Q11 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OPEN</a:t>
                      </a:r>
                      <a:r>
                        <a:rPr lang="en-US" sz="1600" spc="-5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E2Q12</a:t>
                      </a:r>
                      <a:r>
                        <a:rPr lang="en-US" sz="16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OPEN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3" r="25999" b="73186"/>
          <a:stretch/>
        </p:blipFill>
        <p:spPr>
          <a:xfrm>
            <a:off x="6276054" y="2362299"/>
            <a:ext cx="5153946" cy="24441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80639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132 kV Line 2 </a:t>
            </a:r>
            <a:r>
              <a:rPr lang="en-US" dirty="0" smtClean="0"/>
              <a:t>Maintenance: STEP 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14994" y="1332412"/>
            <a:ext cx="341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 Open Circuit Breaker E2Q1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3" r="25999" b="73186"/>
          <a:stretch/>
        </p:blipFill>
        <p:spPr>
          <a:xfrm>
            <a:off x="1186893" y="2554577"/>
            <a:ext cx="5153946" cy="24441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597" y="2624123"/>
            <a:ext cx="5038725" cy="2305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5749832" y="3050255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5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State: 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3014" y="1241988"/>
            <a:ext cx="10052413" cy="456183"/>
          </a:xfrm>
        </p:spPr>
        <p:txBody>
          <a:bodyPr/>
          <a:lstStyle/>
          <a:p>
            <a:r>
              <a:rPr lang="en-US" dirty="0" smtClean="0"/>
              <a:t>Pole 2 is Blocked. Pole 1 Operates in Ground return Mode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74" y="1813556"/>
            <a:ext cx="7531200" cy="47701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35646"/>
              </p:ext>
            </p:extLst>
          </p:nvPr>
        </p:nvGraphicFramePr>
        <p:xfrm>
          <a:off x="1158721" y="2704371"/>
          <a:ext cx="2892554" cy="29884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6277"/>
                <a:gridCol w="1446277"/>
              </a:tblGrid>
              <a:tr h="4180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Valve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A90996"/>
                          </a:solidFill>
                        </a:rPr>
                        <a:t>BLOCKED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Conv. T/F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De-energized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Pole 2 NBS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OPEN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Pole 2 Neutral bus WN2Q11, WN2Q12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OPEN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Pole 2 bus WP2Q11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OPEN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717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132 kV Line 2 </a:t>
            </a:r>
            <a:r>
              <a:rPr lang="en-US" dirty="0" smtClean="0"/>
              <a:t>Maintenance</a:t>
            </a:r>
            <a:r>
              <a:rPr lang="en-US" dirty="0"/>
              <a:t> : STEP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14994" y="1332412"/>
            <a:ext cx="404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Open Isolators E2Q10 and E2Q11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2728626"/>
            <a:ext cx="5038725" cy="2305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50" y="2728626"/>
            <a:ext cx="5010150" cy="2333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Right Arrow 7"/>
          <p:cNvSpPr/>
          <p:nvPr/>
        </p:nvSpPr>
        <p:spPr>
          <a:xfrm>
            <a:off x="5573620" y="3169045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08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132 kV Line 2 </a:t>
            </a:r>
            <a:r>
              <a:rPr lang="en-US" dirty="0" smtClean="0"/>
              <a:t>Maintenance</a:t>
            </a:r>
            <a:r>
              <a:rPr lang="en-US" dirty="0"/>
              <a:t> : STEP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14994" y="1332412"/>
            <a:ext cx="698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r>
              <a:rPr lang="en-US" b="1" dirty="0" smtClean="0"/>
              <a:t>. Contact RCC.  After permission, close Earthing Switch E2E10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50" y="2754752"/>
            <a:ext cx="5010150" cy="2333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74" y="2754752"/>
            <a:ext cx="5029200" cy="22955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Right Arrow 8"/>
          <p:cNvSpPr/>
          <p:nvPr/>
        </p:nvSpPr>
        <p:spPr>
          <a:xfrm>
            <a:off x="5460273" y="3176121"/>
            <a:ext cx="1871529" cy="145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0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State: </a:t>
            </a:r>
            <a:r>
              <a:rPr lang="en-US" dirty="0" smtClean="0"/>
              <a:t>DC Yard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47471" y="1127758"/>
            <a:ext cx="10077957" cy="475045"/>
          </a:xfrm>
        </p:spPr>
        <p:txBody>
          <a:bodyPr/>
          <a:lstStyle/>
          <a:p>
            <a:r>
              <a:rPr lang="en-US" dirty="0" smtClean="0"/>
              <a:t>Pole 2 Valve is Blocked. Converter T/F is De-Energized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74" y="1874517"/>
            <a:ext cx="7224422" cy="46220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30615"/>
              </p:ext>
            </p:extLst>
          </p:nvPr>
        </p:nvGraphicFramePr>
        <p:xfrm>
          <a:off x="1150179" y="1988455"/>
          <a:ext cx="3136394" cy="439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8197"/>
                <a:gridCol w="156819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Valve Hall Earth Switches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CLOSED</a:t>
                      </a:r>
                    </a:p>
                    <a:p>
                      <a:pPr algn="l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DC Filter 1 and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Disconnected</a:t>
                      </a:r>
                      <a:r>
                        <a:rPr lang="en-US" dirty="0" smtClean="0"/>
                        <a:t> and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Earthed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Converter Transformer Breakers B3Q2, B3Q3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OPEN</a:t>
                      </a:r>
                    </a:p>
                    <a:p>
                      <a:pPr algn="l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Pole 2 NBS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OPEN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Pole 2 Neutral bus WN2Q11, WN2Q12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OPEN</a:t>
                      </a:r>
                    </a:p>
                    <a:p>
                      <a:pPr algn="l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Pole 2 bus WP2Q11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OPEN</a:t>
                      </a:r>
                    </a:p>
                    <a:p>
                      <a:pPr algn="l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00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State: </a:t>
            </a:r>
            <a:r>
              <a:rPr lang="en-US" dirty="0" smtClean="0"/>
              <a:t>AC </a:t>
            </a:r>
            <a:r>
              <a:rPr lang="en-US" dirty="0"/>
              <a:t>Yard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2728" y="1258387"/>
            <a:ext cx="10229306" cy="449645"/>
          </a:xfrm>
        </p:spPr>
        <p:txBody>
          <a:bodyPr/>
          <a:lstStyle/>
          <a:p>
            <a:r>
              <a:rPr lang="en-US" dirty="0" smtClean="0"/>
              <a:t>Pole 2 Converter T/F is Disconnected from B.B.1 and B.B.2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62" y="1864396"/>
            <a:ext cx="7423103" cy="47625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70811"/>
              </p:ext>
            </p:extLst>
          </p:nvPr>
        </p:nvGraphicFramePr>
        <p:xfrm>
          <a:off x="1184361" y="2736887"/>
          <a:ext cx="3005764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6863"/>
                <a:gridCol w="10189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Pole 2 Converter T/F Breakers B3Q2, B3Q3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OPEN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Isolators B3Q21, B3Q22, B3Q31, B3Q32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OPEN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Earth Switches B3E20, B3E21, B3E22, B3E31, B3E32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OPEN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86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Interlocking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636569"/>
              </p:ext>
            </p:extLst>
          </p:nvPr>
        </p:nvGraphicFramePr>
        <p:xfrm>
          <a:off x="1251678" y="1553799"/>
          <a:ext cx="10178323" cy="371468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46165"/>
                <a:gridCol w="675196"/>
                <a:gridCol w="8156962"/>
              </a:tblGrid>
              <a:tr h="514283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OPERATION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INTERLOCKING</a:t>
                      </a:r>
                      <a:r>
                        <a:rPr lang="en-US" sz="1600" b="1" baseline="0" dirty="0" smtClean="0">
                          <a:effectLst/>
                          <a:latin typeface="+mn-lt"/>
                          <a:ea typeface="SimSun" panose="02010600030101010101" pitchFamily="2" charset="-122"/>
                        </a:rPr>
                        <a:t> CONDITION</a:t>
                      </a:r>
                      <a:endParaRPr lang="en-US" sz="1600" b="1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</a:tr>
              <a:tr h="196835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P2.WN-Q11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ON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effectLst/>
                          <a:latin typeface="+mn-lt"/>
                        </a:rPr>
                        <a:t>=P2-WN-Q21</a:t>
                      </a:r>
                      <a:r>
                        <a:rPr lang="en-US" sz="1400" spc="-5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>
                          <a:effectLst/>
                          <a:latin typeface="+mn-lt"/>
                        </a:rPr>
                        <a:t>=P2.WN-Q22</a:t>
                      </a:r>
                      <a:r>
                        <a:rPr lang="en-US" sz="1400" spc="-5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>
                          <a:effectLst/>
                          <a:latin typeface="+mn-lt"/>
                        </a:rPr>
                        <a:t>=P2-WP-Q21</a:t>
                      </a:r>
                      <a:r>
                        <a:rPr lang="en-US" sz="1400" spc="-5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>
                          <a:effectLst/>
                          <a:latin typeface="+mn-lt"/>
                        </a:rPr>
                        <a:t>=WN-Q21</a:t>
                      </a:r>
                      <a:r>
                        <a:rPr lang="en-US" sz="1400" spc="-5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>
                          <a:effectLst/>
                          <a:latin typeface="+mn-lt"/>
                        </a:rPr>
                        <a:t>(=S1-WN-Q2</a:t>
                      </a:r>
                      <a:r>
                        <a:rPr lang="en-US" sz="1400" spc="-5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>
                          <a:effectLst/>
                          <a:latin typeface="+mn-lt"/>
                        </a:rPr>
                        <a:t>=WN-Q1</a:t>
                      </a:r>
                      <a:r>
                        <a:rPr lang="en-US" sz="1400" spc="-5">
                          <a:effectLst/>
                          <a:latin typeface="+mn-lt"/>
                          <a:sym typeface="Symbol" panose="05050102010706020507" pitchFamily="18" charset="2"/>
                        </a:rPr>
                        <a:t></a:t>
                      </a:r>
                      <a:r>
                        <a:rPr lang="en-US" sz="1400" spc="-5">
                          <a:effectLst/>
                          <a:latin typeface="+mn-lt"/>
                        </a:rPr>
                        <a:t>=P2-WN-Q1)</a:t>
                      </a:r>
                      <a:endParaRPr lang="en-US" sz="160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</a:tr>
              <a:tr h="10210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OFF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>
                          <a:effectLst/>
                          <a:latin typeface="+mn-lt"/>
                        </a:rPr>
                        <a:t>=P2-WN-Q1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</a:tr>
              <a:tr h="102104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P2.WN-Q12 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ON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>
                          <a:effectLst/>
                          <a:latin typeface="+mn-lt"/>
                        </a:rPr>
                        <a:t>=P2-WN-Q1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=P2-WN-Q21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=P2.WN-Q22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=P2-WP-Q21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=WN-Q22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</a:tr>
              <a:tr h="10210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OFF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>
                          <a:effectLst/>
                          <a:latin typeface="+mn-lt"/>
                        </a:rPr>
                        <a:t>=P2-WN-Q1</a:t>
                      </a:r>
                      <a:r>
                        <a:rPr lang="en-US" sz="1400" spc="-5">
                          <a:effectLst/>
                          <a:latin typeface="+mn-lt"/>
                          <a:sym typeface="Symbol" panose="05050102010706020507" pitchFamily="18" charset="2"/>
                        </a:rPr>
                        <a:t></a:t>
                      </a:r>
                      <a:r>
                        <a:rPr lang="en-US" sz="1400" spc="-5">
                          <a:effectLst/>
                          <a:latin typeface="+mn-lt"/>
                        </a:rPr>
                        <a:t>=WN-Q13</a:t>
                      </a:r>
                      <a:endParaRPr lang="en-US" sz="160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</a:tr>
              <a:tr h="102104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P2-WN-Q1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ON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>
                          <a:effectLst/>
                          <a:latin typeface="+mn-lt"/>
                        </a:rPr>
                        <a:t>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</a:tr>
              <a:tr h="10210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OFF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>
                          <a:effectLst/>
                          <a:latin typeface="+mn-lt"/>
                        </a:rPr>
                        <a:t>(P2BLK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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 P2ESOF)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 P2Idne &lt;102.4%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 P2Udl ≤3%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</a:tr>
              <a:tr h="41189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600" spc="-5" dirty="0" smtClean="0">
                          <a:effectLst/>
                          <a:latin typeface="+mn-lt"/>
                        </a:rPr>
                        <a:t>P2-WP-Q11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ON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>
                          <a:effectLst/>
                          <a:latin typeface="+mn-lt"/>
                        </a:rPr>
                        <a:t>=P2-WP-Q21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=P2-WP-Q22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=P2-WP-Q12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 P2-WN-Q1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[=P2.WN-Q11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=WN-Q11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=WN-Q1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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=WN-Q13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=P2.WN-Q12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 (=WN-Q12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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=P1-WP-Q12)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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=P2. WN-Q11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=WN-Q12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 =P1-WP-Q12 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=WN.Q13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=S1-P2-WP-Q22</a:t>
                      </a:r>
                      <a:r>
                        <a:rPr lang="en-US" sz="1400" spc="-5" dirty="0" smtClean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 smtClean="0">
                          <a:effectLst/>
                          <a:latin typeface="+mn-lt"/>
                        </a:rPr>
                        <a:t>S1-P2 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OLT OFF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</a:tr>
              <a:tr h="10210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OFF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spc="-5" dirty="0">
                          <a:effectLst/>
                          <a:latin typeface="+mn-lt"/>
                        </a:rPr>
                        <a:t>P2BLK</a:t>
                      </a:r>
                      <a:r>
                        <a:rPr lang="en-US" sz="1400" spc="-5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400" spc="-5" dirty="0">
                          <a:effectLst/>
                          <a:latin typeface="+mn-lt"/>
                        </a:rPr>
                        <a:t> P2Idl ≤2%</a:t>
                      </a:r>
                      <a:endParaRPr lang="en-US" sz="16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L="22035" marR="22035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65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Control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65393"/>
              </p:ext>
            </p:extLst>
          </p:nvPr>
        </p:nvGraphicFramePr>
        <p:xfrm>
          <a:off x="1251678" y="1450668"/>
          <a:ext cx="10178320" cy="454077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992368"/>
                <a:gridCol w="1210491"/>
                <a:gridCol w="1271451"/>
                <a:gridCol w="1289892"/>
                <a:gridCol w="1414118"/>
              </a:tblGrid>
              <a:tr h="16336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Equipment and main systems of inverter station</a:t>
                      </a:r>
                      <a:endParaRPr lang="en-US" sz="2000" b="1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Status</a:t>
                      </a:r>
                      <a:endParaRPr lang="en-US" sz="2000" b="1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0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33CC"/>
                          </a:solidFill>
                          <a:effectLst/>
                        </a:rPr>
                        <a:t>Overhaul status</a:t>
                      </a:r>
                      <a:endParaRPr lang="en-US" sz="2000" b="1" dirty="0">
                        <a:solidFill>
                          <a:srgbClr val="FF33CC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  <a:effectLst/>
                        </a:rPr>
                        <a:t>Cold standby state</a:t>
                      </a:r>
                      <a:endParaRPr lang="en-US" sz="2000" b="1" dirty="0">
                        <a:solidFill>
                          <a:srgbClr val="00B05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C000"/>
                          </a:solidFill>
                          <a:effectLst/>
                        </a:rPr>
                        <a:t>Hot standby state</a:t>
                      </a:r>
                      <a:endParaRPr lang="en-US" sz="2000" b="1" dirty="0">
                        <a:solidFill>
                          <a:srgbClr val="FFC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Deblock operation state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</a:tr>
              <a:tr h="163368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VCE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/</a:t>
                      </a:r>
                      <a:endParaRPr lang="en-US" sz="20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/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OK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OK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</a:tr>
              <a:tr h="163368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Valve cooling control system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/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Operation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Operation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Operation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</a:tr>
              <a:tr h="163368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Control and protection system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/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/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OK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</a:tr>
              <a:tr h="163368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Interlocking of valve hall key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Release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Locked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Locked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Locked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</a:tr>
              <a:tr h="163368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Earthing switch in valve hall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Closing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</a:tr>
              <a:tr h="326736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Converter transformer incoming line </a:t>
                      </a:r>
                      <a:r>
                        <a:rPr lang="en-US" sz="1400" b="0" dirty="0" smtClean="0">
                          <a:effectLst/>
                        </a:rPr>
                        <a:t>earthing </a:t>
                      </a:r>
                      <a:r>
                        <a:rPr lang="en-US" sz="1400" b="0" dirty="0">
                          <a:effectLst/>
                        </a:rPr>
                        <a:t>switch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Closing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</a:tr>
              <a:tr h="326736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Converter transformer incoming line circuit breaker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Closing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Closing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</a:tr>
              <a:tr h="326736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Converter transformer incoming line disconnector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Opening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Closing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Closing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</a:tr>
              <a:tr h="326736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Converter transformer tap changer position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/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Start gear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Proper gear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Proper gear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</a:tr>
              <a:tr h="326736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Converter transformer cooling system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/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/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Operation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Operation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</a:tr>
              <a:tr h="163368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DC filter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Earthed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Unearthed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Available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Available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</a:tr>
              <a:tr h="163368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AC filter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Earthed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Unearthed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Available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Available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</a:tr>
              <a:tr h="163368"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DC switchyard configuration</a:t>
                      </a:r>
                      <a:endParaRPr lang="en-US" sz="2000" b="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Earthed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Unearthed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Connection</a:t>
                      </a:r>
                      <a:endParaRPr lang="en-US" sz="20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Connection</a:t>
                      </a:r>
                      <a:endParaRPr lang="en-US" sz="20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5347" marR="6534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27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Deblock Sequence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2105"/>
              </p:ext>
            </p:extLst>
          </p:nvPr>
        </p:nvGraphicFramePr>
        <p:xfrm>
          <a:off x="1251678" y="1195249"/>
          <a:ext cx="10178322" cy="55567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09586"/>
                <a:gridCol w="5515193"/>
                <a:gridCol w="3853543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STEP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Sequence description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Monitoring time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AA08AA"/>
                          </a:solidFill>
                          <a:effectLst/>
                        </a:rPr>
                        <a:t>STEP0 initialization</a:t>
                      </a:r>
                      <a:endParaRPr lang="en-US" sz="1200" dirty="0">
                        <a:solidFill>
                          <a:srgbClr val="AA08AA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33CC"/>
                          </a:solidFill>
                          <a:effectLst/>
                        </a:rPr>
                        <a:t>STEP10 maintenance state</a:t>
                      </a:r>
                      <a:endParaRPr lang="en-US" sz="1200" dirty="0">
                        <a:solidFill>
                          <a:srgbClr val="FF33CC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Lock the valve hall key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25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Check the valve hall interlocking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Open the earthing switch at DC side of valve hall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3min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Open the earthing switch at AC side of valve hall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3min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Open the converter transformer incoming line earthing switch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60s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Tap changer to start gear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10min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80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Start of valve cooling system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</a:rPr>
                        <a:t>STEP200 cold standby state</a:t>
                      </a: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203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Check the inter-station communication for normal or in station level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205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 the converter transformer cooling system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210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Check the DC filter configuration for normal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3min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215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Check the DC switchyard configuration for OK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30min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217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 the smoothing reactor cooling system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220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Check that the valve cooling system is ready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222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Close the converter transformer incoming line disconnector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228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Close the converter transformer incoming line circuit breaker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Check the DC switchyard configuration for OK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30min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245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 filter available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Converter transformer tap changer gets ready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10min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FF6600"/>
                          </a:solidFill>
                          <a:effectLst/>
                        </a:rPr>
                        <a:t>STEP300 hot standby state</a:t>
                      </a:r>
                      <a:endParaRPr lang="en-US" sz="1200" dirty="0">
                        <a:solidFill>
                          <a:srgbClr val="FF66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55294" marR="55294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315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Check the AC filter for OK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318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Minimum filter enabled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320</a:t>
                      </a:r>
                      <a:endParaRPr lang="en-US" sz="120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Start the normal deblock of closed-loop control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15s</a:t>
                      </a:r>
                      <a:endParaRPr lang="en-US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STEP400 deblock operation state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44766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320</TotalTime>
  <Words>1291</Words>
  <Application>Microsoft Office PowerPoint</Application>
  <PresentationFormat>Widescreen</PresentationFormat>
  <Paragraphs>389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SimSun</vt:lpstr>
      <vt:lpstr>Arial</vt:lpstr>
      <vt:lpstr>Gill Sans MT</vt:lpstr>
      <vt:lpstr>Impact</vt:lpstr>
      <vt:lpstr>Symbol</vt:lpstr>
      <vt:lpstr>Badge</vt:lpstr>
      <vt:lpstr>Operation Sequence for Pole 2 Deblock AND  Breaker/Filter/Line Maintenance </vt:lpstr>
      <vt:lpstr>Contents</vt:lpstr>
      <vt:lpstr>Pole 2 Deblock</vt:lpstr>
      <vt:lpstr>Initial State: Overview</vt:lpstr>
      <vt:lpstr>Initial State: DC Yard</vt:lpstr>
      <vt:lpstr>Initial State: AC Yard</vt:lpstr>
      <vt:lpstr>Switch Interlocking</vt:lpstr>
      <vt:lpstr>Sequence Control</vt:lpstr>
      <vt:lpstr>Deblock Sequence</vt:lpstr>
      <vt:lpstr>Pole 2 deblock: Step 1</vt:lpstr>
      <vt:lpstr>Pole 2 deblock: Step 2</vt:lpstr>
      <vt:lpstr>Pole 2 deblock: Step 3</vt:lpstr>
      <vt:lpstr>Pole 2 deblock: Step 4</vt:lpstr>
      <vt:lpstr>Pole 2 deblock : Step 5</vt:lpstr>
      <vt:lpstr>Pole 2 deblock : Step 6</vt:lpstr>
      <vt:lpstr>Pole 2 deblock : Step 7</vt:lpstr>
      <vt:lpstr>Pole 2 deblock : Step 8</vt:lpstr>
      <vt:lpstr>F1B1 Maintenance</vt:lpstr>
      <vt:lpstr>Initial State: AC Filter Yard</vt:lpstr>
      <vt:lpstr>Interlocking Conditions</vt:lpstr>
      <vt:lpstr>F1B1 Maintenance: Step 1</vt:lpstr>
      <vt:lpstr>F1B1 Maintenance: Step 2</vt:lpstr>
      <vt:lpstr>F1B1 Maintenance: Step 3</vt:lpstr>
      <vt:lpstr>B1Q1 Maintenance</vt:lpstr>
      <vt:lpstr>Initial State: AC Yard</vt:lpstr>
      <vt:lpstr>Interlocking Conditions</vt:lpstr>
      <vt:lpstr>B1Q1 Maintenance: Step 1</vt:lpstr>
      <vt:lpstr>B1Q1 Maintenance: Step 2 </vt:lpstr>
      <vt:lpstr>B1Q1 Maintenance: Step 3</vt:lpstr>
      <vt:lpstr>Lahore SOUTH-I Line Maintenance</vt:lpstr>
      <vt:lpstr>Initial State: AC Yard</vt:lpstr>
      <vt:lpstr>Interlocking Conditions</vt:lpstr>
      <vt:lpstr>Lahore S-I Maintenance: Step 1</vt:lpstr>
      <vt:lpstr>Lahore S-I Maintenance: Step 2</vt:lpstr>
      <vt:lpstr>Lahore S-I Maintenance: Step 3</vt:lpstr>
      <vt:lpstr>132 kV Line 2 Maintenance</vt:lpstr>
      <vt:lpstr>INITIAL State: SPC</vt:lpstr>
      <vt:lpstr>Interlocking Conditions</vt:lpstr>
      <vt:lpstr>132 kV Line 2 Maintenance: STEP 1</vt:lpstr>
      <vt:lpstr>132 kV Line 2 Maintenance : STEP 2</vt:lpstr>
      <vt:lpstr>132 kV Line 2 Maintenance : STEP 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136</cp:revision>
  <dcterms:created xsi:type="dcterms:W3CDTF">2021-07-15T06:54:29Z</dcterms:created>
  <dcterms:modified xsi:type="dcterms:W3CDTF">2021-07-16T05:52:57Z</dcterms:modified>
</cp:coreProperties>
</file>